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78" r:id="rId7"/>
    <p:sldId id="261" r:id="rId8"/>
    <p:sldId id="293" r:id="rId9"/>
    <p:sldId id="279" r:id="rId10"/>
    <p:sldId id="265" r:id="rId11"/>
    <p:sldId id="277" r:id="rId12"/>
    <p:sldId id="295" r:id="rId13"/>
    <p:sldId id="294" r:id="rId14"/>
    <p:sldId id="266" r:id="rId15"/>
    <p:sldId id="296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4879" autoAdjust="0"/>
  </p:normalViewPr>
  <p:slideViewPr>
    <p:cSldViewPr snapToGrid="0">
      <p:cViewPr varScale="1">
        <p:scale>
          <a:sx n="86" d="100"/>
          <a:sy n="86" d="100"/>
        </p:scale>
        <p:origin x="1152" y="75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8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7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7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drummond/Retired-NFL-Analysis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up of football laces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 anchor="b">
            <a:normAutofit/>
          </a:bodyPr>
          <a:lstStyle/>
          <a:p>
            <a:r>
              <a:rPr lang="en-US" dirty="0"/>
              <a:t>NFL Player Data Analysis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1E5E67-8E2B-5EDE-6B43-C299C0908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6171904"/>
            <a:ext cx="9467850" cy="2856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 Chloe Drummond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3B5B23-05C7-D493-D15D-3B2889066297}"/>
              </a:ext>
            </a:extLst>
          </p:cNvPr>
          <p:cNvSpPr txBox="1"/>
          <p:nvPr/>
        </p:nvSpPr>
        <p:spPr>
          <a:xfrm>
            <a:off x="6459795" y="2024780"/>
            <a:ext cx="4894006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en-US" sz="14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C816C97-96BB-6A66-81CF-2F12DB4E8B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569630"/>
            <a:ext cx="10515599" cy="504748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C4E252-613E-25A6-3661-439EB99D1E18}"/>
              </a:ext>
            </a:extLst>
          </p:cNvPr>
          <p:cNvSpPr txBox="1"/>
          <p:nvPr/>
        </p:nvSpPr>
        <p:spPr>
          <a:xfrm>
            <a:off x="4640424" y="972723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Transformation</a:t>
            </a:r>
          </a:p>
        </p:txBody>
      </p:sp>
      <p:sp>
        <p:nvSpPr>
          <p:cNvPr id="23" name="Subtitle 14">
            <a:extLst>
              <a:ext uri="{FF2B5EF4-FFF2-40B4-BE49-F238E27FC236}">
                <a16:creationId xmlns:a16="http://schemas.microsoft.com/office/drawing/2014/main" id="{1B5B6C1B-D8DA-BCEF-C557-09FA5202AEE6}"/>
              </a:ext>
            </a:extLst>
          </p:cNvPr>
          <p:cNvSpPr txBox="1">
            <a:spLocks/>
          </p:cNvSpPr>
          <p:nvPr/>
        </p:nvSpPr>
        <p:spPr>
          <a:xfrm>
            <a:off x="838201" y="168056"/>
            <a:ext cx="10515599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Models: Factorial ANOVA</a:t>
            </a:r>
          </a:p>
        </p:txBody>
      </p:sp>
    </p:spTree>
    <p:extLst>
      <p:ext uri="{BB962C8B-B14F-4D97-AF65-F5344CB8AC3E}">
        <p14:creationId xmlns:p14="http://schemas.microsoft.com/office/powerpoint/2010/main" val="32745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51"/>
            <a:ext cx="10515600" cy="588857"/>
          </a:xfrm>
          <a:noFill/>
        </p:spPr>
        <p:txBody>
          <a:bodyPr anchor="ctr"/>
          <a:lstStyle/>
          <a:p>
            <a:r>
              <a:rPr lang="en-US" dirty="0"/>
              <a:t>Models: ANCOVA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9033" y="998376"/>
            <a:ext cx="4816151" cy="4905007"/>
          </a:xfrm>
          <a:noFill/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285750" indent="-285750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4900" dirty="0"/>
              <a:t>Test if the players college region and hall of fame status have a significant effect on performance metrics after controlling for BMI</a:t>
            </a:r>
          </a:p>
          <a:p>
            <a:pPr marL="285750" indent="-285750">
              <a:spcBef>
                <a:spcPts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4900" dirty="0"/>
              <a:t>Examined only retired players since players who retired in 2019 which would be recorded as retired in this data, are eligible for the 2024 hall of fame class</a:t>
            </a:r>
          </a:p>
          <a:p>
            <a:pPr marL="285750" indent="-285750">
              <a:spcBef>
                <a:spcPts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4900" dirty="0"/>
              <a:t>Functions created to test against all metrics, tests all assumptions and prints output to txt file. Function also works for offense and defense groups</a:t>
            </a:r>
          </a:p>
          <a:p>
            <a:pPr marL="285750" indent="-285750">
              <a:spcBef>
                <a:spcPts val="0"/>
              </a:spcBef>
              <a:spcAft>
                <a:spcPts val="18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4900" dirty="0"/>
              <a:t>BMI had no significant correlations with any of the metrics (see correlation plot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4900" dirty="0"/>
              <a:t>Variables with significant effects with no violations are </a:t>
            </a:r>
          </a:p>
          <a:p>
            <a:pPr marL="742950" lvl="2" indent="-285750">
              <a:spcBef>
                <a:spcPts val="0"/>
              </a:spcBef>
              <a:spcAft>
                <a:spcPts val="1200"/>
              </a:spcAft>
            </a:pPr>
            <a:r>
              <a:rPr lang="en-US" sz="4900" dirty="0" err="1"/>
              <a:t>Total_Tackles_trans</a:t>
            </a:r>
            <a:r>
              <a:rPr lang="en-US" sz="4900" dirty="0"/>
              <a:t>, </a:t>
            </a:r>
            <a:r>
              <a:rPr lang="en-US" sz="4900" dirty="0" err="1"/>
              <a:t>Sacks_trans</a:t>
            </a:r>
            <a:r>
              <a:rPr lang="en-US" sz="4900" dirty="0"/>
              <a:t>, </a:t>
            </a:r>
            <a:r>
              <a:rPr lang="en-US" sz="4900" dirty="0" err="1"/>
              <a:t>Passes_Defended_trans</a:t>
            </a:r>
            <a:r>
              <a:rPr lang="en-US" sz="4900" dirty="0"/>
              <a:t>, </a:t>
            </a:r>
            <a:r>
              <a:rPr lang="en-US" sz="4900" dirty="0" err="1"/>
              <a:t>Forced_Fumbles_trans</a:t>
            </a:r>
            <a:r>
              <a:rPr lang="en-US" sz="4900" dirty="0"/>
              <a:t>, </a:t>
            </a:r>
            <a:r>
              <a:rPr lang="en-US" sz="4900" dirty="0" err="1"/>
              <a:t>Yrds_gained_per_Attempt_trans</a:t>
            </a:r>
            <a:r>
              <a:rPr lang="en-US" sz="4900" dirty="0"/>
              <a:t>, </a:t>
            </a:r>
            <a:r>
              <a:rPr lang="en-US" sz="4900" dirty="0" err="1"/>
              <a:t>Rushing_Yards_per_Attempt_trans</a:t>
            </a:r>
            <a:r>
              <a:rPr lang="en-US" sz="4900" dirty="0"/>
              <a:t>, </a:t>
            </a:r>
          </a:p>
          <a:p>
            <a:pPr marL="285750" lvl="1" indent="-285750">
              <a:spcBef>
                <a:spcPts val="0"/>
              </a:spcBef>
              <a:spcAft>
                <a:spcPts val="1200"/>
              </a:spcAft>
            </a:pPr>
            <a:r>
              <a:rPr lang="en-US" sz="4900" dirty="0"/>
              <a:t>Region and BMI seemed to be a common significant interaction </a:t>
            </a:r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EC17E-2610-A312-3C37-5912BD995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80" y="1442294"/>
            <a:ext cx="7060820" cy="2235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C51569-8D96-7DE8-36BD-597A391B7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180" y="3678100"/>
            <a:ext cx="7060820" cy="22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901"/>
            <a:ext cx="10515600" cy="632616"/>
          </a:xfrm>
        </p:spPr>
        <p:txBody>
          <a:bodyPr anchor="ctr">
            <a:normAutofit/>
          </a:bodyPr>
          <a:lstStyle/>
          <a:p>
            <a:r>
              <a:rPr lang="en-US" dirty="0"/>
              <a:t>Models: ANCOVA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A04BEA-AC43-7089-162C-CA0C7A9C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9" y="992878"/>
            <a:ext cx="6155893" cy="5139724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D090F6-BD8D-B47D-563F-CB5679A95009}"/>
              </a:ext>
            </a:extLst>
          </p:cNvPr>
          <p:cNvGrpSpPr/>
          <p:nvPr/>
        </p:nvGrpSpPr>
        <p:grpSpPr>
          <a:xfrm>
            <a:off x="6459794" y="992878"/>
            <a:ext cx="5732205" cy="5139724"/>
            <a:chOff x="89150" y="695008"/>
            <a:chExt cx="6754169" cy="48241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BBBE09-5EEC-08E6-943A-A76F66C9D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67" y="695008"/>
              <a:ext cx="6747751" cy="18821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92508D6-0ADE-5F72-CCB1-1854F1418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150" y="2537850"/>
              <a:ext cx="6754168" cy="156231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BEA13A-7A33-6AF2-68AE-E4F00E0A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569" y="4100168"/>
              <a:ext cx="6747750" cy="1419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79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1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082" y="4245428"/>
            <a:ext cx="9467127" cy="987629"/>
          </a:xfrm>
        </p:spPr>
        <p:txBody>
          <a:bodyPr/>
          <a:lstStyle/>
          <a:p>
            <a:r>
              <a:rPr lang="en-US" sz="6000" b="1" u="sng" dirty="0"/>
              <a:t>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1714" y="5772697"/>
            <a:ext cx="9467850" cy="833378"/>
          </a:xfrm>
        </p:spPr>
        <p:txBody>
          <a:bodyPr/>
          <a:lstStyle/>
          <a:p>
            <a:r>
              <a:rPr lang="en-US" dirty="0"/>
              <a:t>My project GitHub </a:t>
            </a:r>
          </a:p>
          <a:p>
            <a:r>
              <a:rPr lang="en-US" dirty="0">
                <a:hlinkClick r:id="rId3"/>
              </a:rPr>
              <a:t>https://github.com/cjdrummond/Retired-NFL-Analysis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15" name="Picture Placeholder 14" descr="Football team running onto field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r="20290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417064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Analysis</a:t>
            </a:r>
          </a:p>
          <a:p>
            <a:r>
              <a:rPr lang="en-US" dirty="0"/>
              <a:t>Models: Factorial ANOVA</a:t>
            </a:r>
          </a:p>
          <a:p>
            <a:r>
              <a:rPr lang="en-US" dirty="0"/>
              <a:t>MODELS: ANCOVA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-1"/>
            <a:ext cx="5066250" cy="2101215"/>
          </a:xfrm>
          <a:noFill/>
        </p:spPr>
        <p:txBody>
          <a:bodyPr>
            <a:noAutofit/>
          </a:bodyPr>
          <a:lstStyle/>
          <a:p>
            <a:r>
              <a:rPr lang="en-US" dirty="0"/>
              <a:t>Introduction to NFL Data</a:t>
            </a:r>
          </a:p>
        </p:txBody>
      </p:sp>
      <p:pic>
        <p:nvPicPr>
          <p:cNvPr id="91" name="Picture Placeholder 90" descr="American football field with players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5459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3083560"/>
            <a:ext cx="5066250" cy="690880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Subtitle 14">
            <a:extLst>
              <a:ext uri="{FF2B5EF4-FFF2-40B4-BE49-F238E27FC236}">
                <a16:creationId xmlns:a16="http://schemas.microsoft.com/office/drawing/2014/main" id="{EA5165C7-6D55-B81E-A80E-957733A10615}"/>
              </a:ext>
            </a:extLst>
          </p:cNvPr>
          <p:cNvSpPr txBox="1">
            <a:spLocks/>
          </p:cNvSpPr>
          <p:nvPr/>
        </p:nvSpPr>
        <p:spPr>
          <a:xfrm>
            <a:off x="1117600" y="4636452"/>
            <a:ext cx="5066250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59" y="-342900"/>
            <a:ext cx="6172200" cy="1581912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7159" y="1398646"/>
            <a:ext cx="5194092" cy="482487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csv files with one common link of </a:t>
            </a:r>
            <a:r>
              <a:rPr lang="en-US" dirty="0" err="1"/>
              <a:t>Player_Id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of the variable names in csv file were not accurate and/or poorly named for easy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missing data is present so to limit the amount but keep large sample I limited to Players after 1980.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</a:t>
            </a:r>
            <a:r>
              <a:rPr lang="en-US" dirty="0" err="1"/>
              <a:t>allstatsfilter</a:t>
            </a:r>
            <a:r>
              <a:rPr lang="en-US" dirty="0"/>
              <a:t> is called inside process_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functions to process individual csv files to prepare the data for 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Kept retired data and active data separated until merging but functions were designed to handle both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values needed to be manually inputted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 to merge individual </a:t>
            </a:r>
            <a:r>
              <a:rPr lang="en-US" dirty="0" err="1"/>
              <a:t>dataframes</a:t>
            </a:r>
            <a:r>
              <a:rPr lang="en-US" dirty="0"/>
              <a:t> and then merge into basic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Exported cleaned data to csv files to preserve all changes made to be used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Placeholder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893ED42-7203-AABA-37CF-9D26FB6AD8C1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43600" y="448056"/>
            <a:ext cx="6172201" cy="5961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401" y="-27432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 Cont.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C33C247-CCB6-8372-8C15-89EDCB22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31" y="2136711"/>
            <a:ext cx="5080602" cy="3752026"/>
          </a:xfrm>
        </p:spPr>
        <p:txBody>
          <a:bodyPr>
            <a:normAutofit fontScale="55000" lnSpcReduction="20000"/>
          </a:bodyPr>
          <a:lstStyle/>
          <a:p>
            <a:pPr marL="285750" indent="-285750" defTabSz="50292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I also wanted to make use of the College variable </a:t>
            </a:r>
          </a:p>
          <a:p>
            <a:pPr marL="285750" indent="-285750" defTabSz="50292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College had around 506 different levels, too many to use in model</a:t>
            </a:r>
          </a:p>
          <a:p>
            <a:pPr marL="285750" indent="-285750" defTabSz="50292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Created csv file manually of Regions of the US where the College is located. </a:t>
            </a:r>
          </a:p>
          <a:p>
            <a:pPr marL="742950" lvl="1" indent="-285750" defTabSz="50292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West, Midwest, </a:t>
            </a:r>
            <a:r>
              <a:rPr lang="en-US" sz="2100" kern="1200" dirty="0" err="1">
                <a:solidFill>
                  <a:schemeClr val="tx1"/>
                </a:solidFill>
                <a:latin typeface="Calibri (Body)"/>
              </a:rPr>
              <a:t>NorthEast</a:t>
            </a: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, Southwest, </a:t>
            </a:r>
            <a:r>
              <a:rPr lang="en-US" sz="2100" kern="1200" dirty="0" err="1">
                <a:solidFill>
                  <a:schemeClr val="tx1"/>
                </a:solidFill>
                <a:latin typeface="Calibri (Body)"/>
              </a:rPr>
              <a:t>SouthEast</a:t>
            </a: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, No College, International</a:t>
            </a:r>
          </a:p>
          <a:p>
            <a:pPr marL="285750" indent="-285750" defTabSz="50292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2100" kern="1200" dirty="0">
                <a:solidFill>
                  <a:schemeClr val="tx1"/>
                </a:solidFill>
                <a:latin typeface="Calibri (Body)"/>
              </a:rPr>
              <a:t>Also reorders my columns to prepare for exploratory analysis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3ED42-7203-AABA-37CF-9D26FB6AD8C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66" y="96720"/>
            <a:ext cx="4924761" cy="257183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20F05-05F3-3A4C-42B0-F770A4AAF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9" y="2136711"/>
            <a:ext cx="4924761" cy="46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309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Exploratory Analysis</a:t>
            </a:r>
          </a:p>
        </p:txBody>
      </p:sp>
      <p:pic>
        <p:nvPicPr>
          <p:cNvPr id="7" name="Picture 6" descr="A diagram of a graph">
            <a:extLst>
              <a:ext uri="{FF2B5EF4-FFF2-40B4-BE49-F238E27FC236}">
                <a16:creationId xmlns:a16="http://schemas.microsoft.com/office/drawing/2014/main" id="{ECA3CAC0-CE97-141C-E4AA-0230CE25A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t="16181" r="14967" b="15612"/>
          <a:stretch/>
        </p:blipFill>
        <p:spPr>
          <a:xfrm>
            <a:off x="147733" y="1136356"/>
            <a:ext cx="6096000" cy="5145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90498-AB9B-C8BD-DBD4-96747B1C5E12}"/>
              </a:ext>
            </a:extLst>
          </p:cNvPr>
          <p:cNvSpPr txBox="1"/>
          <p:nvPr/>
        </p:nvSpPr>
        <p:spPr>
          <a:xfrm>
            <a:off x="1597090" y="595052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mess</a:t>
            </a:r>
          </a:p>
        </p:txBody>
      </p:sp>
      <p:pic>
        <p:nvPicPr>
          <p:cNvPr id="10" name="Picture 9" descr="A diagram of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69646A25-BB32-51D6-8DC7-61B92B70EC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2" t="18061" r="16190" b="17653"/>
          <a:stretch/>
        </p:blipFill>
        <p:spPr>
          <a:xfrm>
            <a:off x="6883547" y="1269924"/>
            <a:ext cx="5160720" cy="50120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7601" y="1042822"/>
            <a:ext cx="3911083" cy="345195"/>
          </a:xfrm>
          <a:noFill/>
        </p:spPr>
        <p:txBody>
          <a:bodyPr>
            <a:normAutofit/>
          </a:bodyPr>
          <a:lstStyle/>
          <a:p>
            <a:r>
              <a:rPr lang="en-US" dirty="0"/>
              <a:t>Correlation plot before variable fixing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7262" y="1060428"/>
            <a:ext cx="3533290" cy="298542"/>
          </a:xfrm>
          <a:noFill/>
        </p:spPr>
        <p:txBody>
          <a:bodyPr>
            <a:noAutofit/>
          </a:bodyPr>
          <a:lstStyle/>
          <a:p>
            <a:r>
              <a:rPr lang="en-US" dirty="0"/>
              <a:t>Correlation plot after variable fixing </a:t>
            </a:r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1089817"/>
            <a:ext cx="3674907" cy="50721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Histograms evaluated for all variables to determine if transformation is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Functions were created to perform Log, Inverse, Square Root, and Cube Root transformations and produce histograms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the end 16 transformations were conducted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Variables that were transformed had _trans added to the variable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had some high correlations (more extreme than 0.7)</a:t>
            </a:r>
          </a:p>
        </p:txBody>
      </p:sp>
      <p:pic>
        <p:nvPicPr>
          <p:cNvPr id="6" name="Content Placeholder 5" descr="A diagram with numbers and a grid&#10;&#10;Description automatically generated with medium confidence">
            <a:extLst>
              <a:ext uri="{FF2B5EF4-FFF2-40B4-BE49-F238E27FC236}">
                <a16:creationId xmlns:a16="http://schemas.microsoft.com/office/drawing/2014/main" id="{638EF657-8AE9-D9C2-7C97-4818EA1B94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19631" r="15182" b="18821"/>
          <a:stretch/>
        </p:blipFill>
        <p:spPr>
          <a:xfrm>
            <a:off x="4911363" y="114460"/>
            <a:ext cx="6840693" cy="6266812"/>
          </a:xfr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9816"/>
          </a:xfrm>
          <a:noFill/>
        </p:spPr>
        <p:txBody>
          <a:bodyPr anchor="ctr"/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952" y="-7909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Models: Factorial ANOVA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2620"/>
          <a:stretch/>
        </p:blipFill>
        <p:spPr>
          <a:xfrm>
            <a:off x="6848669" y="-22555"/>
            <a:ext cx="5343331" cy="69031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B5B23-05C7-D493-D15D-3B2889066297}"/>
              </a:ext>
            </a:extLst>
          </p:cNvPr>
          <p:cNvSpPr txBox="1"/>
          <p:nvPr/>
        </p:nvSpPr>
        <p:spPr>
          <a:xfrm>
            <a:off x="356119" y="790956"/>
            <a:ext cx="6365033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Factorial ANOVA to test if there is a difference in performance metrics by the players hall of fame status and region where they attended college. </a:t>
            </a:r>
          </a:p>
          <a:p>
            <a:pPr marL="285750" indent="-285750">
              <a:spcAft>
                <a:spcPts val="24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Examined only retired players since players who retired in 2019 which would be recorded as retired in this data, are eligible for the 2024 hall of fame class</a:t>
            </a:r>
          </a:p>
          <a:p>
            <a:pPr marL="285750" indent="-285750">
              <a:spcAft>
                <a:spcPts val="24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Functions created to test against all metrics, creates interaction plots and tests all assumptions and prints output to txt file. Function also created for offense and defense groups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Metrics with significant results for ungrouped are</a:t>
            </a:r>
          </a:p>
          <a:p>
            <a:pPr marL="742950" lvl="1" indent="-28575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 err="1"/>
              <a:t>Receiving_TDs_trans</a:t>
            </a:r>
            <a:r>
              <a:rPr lang="en-US" sz="1600" dirty="0"/>
              <a:t>, </a:t>
            </a:r>
            <a:r>
              <a:rPr lang="en-US" sz="1600" dirty="0" err="1"/>
              <a:t>Yards_per_Reception</a:t>
            </a:r>
            <a:r>
              <a:rPr lang="en-US" sz="1600" dirty="0"/>
              <a:t>, </a:t>
            </a:r>
            <a:r>
              <a:rPr lang="en-US" sz="1600" dirty="0" err="1"/>
              <a:t>Been_Sacked_trans</a:t>
            </a:r>
            <a:r>
              <a:rPr lang="en-US" sz="1600" dirty="0"/>
              <a:t>, </a:t>
            </a:r>
            <a:r>
              <a:rPr lang="en-US" sz="1600" dirty="0" err="1"/>
              <a:t>Yrds_gained_per_Attempt</a:t>
            </a:r>
            <a:r>
              <a:rPr lang="en-US" sz="1600" dirty="0"/>
              <a:t>, </a:t>
            </a:r>
            <a:r>
              <a:rPr lang="en-US" sz="1600" dirty="0" err="1"/>
              <a:t>Completion_Percentage</a:t>
            </a:r>
            <a:r>
              <a:rPr lang="en-US" sz="1600" dirty="0"/>
              <a:t>, </a:t>
            </a:r>
            <a:r>
              <a:rPr lang="en-US" sz="1600" dirty="0" err="1"/>
              <a:t>Forced_Fumbles_trans</a:t>
            </a:r>
            <a:r>
              <a:rPr lang="en-US" sz="1600" dirty="0"/>
              <a:t>, </a:t>
            </a:r>
            <a:r>
              <a:rPr lang="en-US" sz="1600" dirty="0" err="1"/>
              <a:t>Total_Tackles_trans</a:t>
            </a:r>
            <a:r>
              <a:rPr lang="en-US" sz="1600" dirty="0"/>
              <a:t>, BMI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Hall of fame status was more significant than Region for most of the metrics</a:t>
            </a:r>
          </a:p>
          <a:p>
            <a:pPr marL="285750" indent="-285750"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Normality assumption violated for all metrics but is better after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3B5B23-05C7-D493-D15D-3B2889066297}"/>
              </a:ext>
            </a:extLst>
          </p:cNvPr>
          <p:cNvSpPr txBox="1"/>
          <p:nvPr/>
        </p:nvSpPr>
        <p:spPr>
          <a:xfrm>
            <a:off x="6459795" y="2024780"/>
            <a:ext cx="4894006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en-US" sz="1400" dirty="0"/>
          </a:p>
        </p:txBody>
      </p:sp>
      <p:pic>
        <p:nvPicPr>
          <p:cNvPr id="20" name="Content Placeholder 19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C816C97-96BB-6A66-81CF-2F12DB4E8B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69630"/>
            <a:ext cx="10515599" cy="5047488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C4E252-613E-25A6-3661-439EB99D1E18}"/>
              </a:ext>
            </a:extLst>
          </p:cNvPr>
          <p:cNvSpPr txBox="1"/>
          <p:nvPr/>
        </p:nvSpPr>
        <p:spPr>
          <a:xfrm>
            <a:off x="4640424" y="972723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Transformation</a:t>
            </a:r>
          </a:p>
        </p:txBody>
      </p:sp>
      <p:sp>
        <p:nvSpPr>
          <p:cNvPr id="23" name="Subtitle 14">
            <a:extLst>
              <a:ext uri="{FF2B5EF4-FFF2-40B4-BE49-F238E27FC236}">
                <a16:creationId xmlns:a16="http://schemas.microsoft.com/office/drawing/2014/main" id="{1B5B6C1B-D8DA-BCEF-C557-09FA5202AEE6}"/>
              </a:ext>
            </a:extLst>
          </p:cNvPr>
          <p:cNvSpPr txBox="1">
            <a:spLocks/>
          </p:cNvSpPr>
          <p:nvPr/>
        </p:nvSpPr>
        <p:spPr>
          <a:xfrm>
            <a:off x="838201" y="168056"/>
            <a:ext cx="10515599" cy="69088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Models: Factorial ANOVA</a:t>
            </a:r>
          </a:p>
        </p:txBody>
      </p:sp>
    </p:spTree>
    <p:extLst>
      <p:ext uri="{BB962C8B-B14F-4D97-AF65-F5344CB8AC3E}">
        <p14:creationId xmlns:p14="http://schemas.microsoft.com/office/powerpoint/2010/main" val="21189210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{64B81E2D-1408-4958-AC1D-C4588806B609}tf55661986_win32</Template>
  <TotalTime>777</TotalTime>
  <Words>654</Words>
  <Application>Microsoft Office PowerPoint</Application>
  <PresentationFormat>Widescreen</PresentationFormat>
  <Paragraphs>73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(Body)</vt:lpstr>
      <vt:lpstr>Calibri Light</vt:lpstr>
      <vt:lpstr>Wingdings</vt:lpstr>
      <vt:lpstr>Custom</vt:lpstr>
      <vt:lpstr>NFL Player Data Analysis</vt:lpstr>
      <vt:lpstr>Outline</vt:lpstr>
      <vt:lpstr>Introduction to NFL Data</vt:lpstr>
      <vt:lpstr>Data Cleaning Process</vt:lpstr>
      <vt:lpstr>Data Cleaning Cont.</vt:lpstr>
      <vt:lpstr>Exploratory Analysis</vt:lpstr>
      <vt:lpstr>Transformations</vt:lpstr>
      <vt:lpstr>Models: Factorial ANOVA</vt:lpstr>
      <vt:lpstr>PowerPoint Presentation</vt:lpstr>
      <vt:lpstr>PowerPoint Presentation</vt:lpstr>
      <vt:lpstr>Models: ANCOVA</vt:lpstr>
      <vt:lpstr>Models: ANCOVA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Chloe Drummond</dc:creator>
  <cp:lastModifiedBy>Chloe Drummond</cp:lastModifiedBy>
  <cp:revision>7</cp:revision>
  <dcterms:created xsi:type="dcterms:W3CDTF">2024-04-25T04:00:41Z</dcterms:created>
  <dcterms:modified xsi:type="dcterms:W3CDTF">2024-04-25T16:57:51Z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